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58" d="100"/>
          <a:sy n="58" d="100"/>
        </p:scale>
        <p:origin x="8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8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1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4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59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4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7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9AEE3-276E-33E5-0C78-E51D57F7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29" b="2271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569" y="1066800"/>
            <a:ext cx="51283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C0E05-E8E8-25DE-FD3F-5BA038D33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862" y="1623609"/>
            <a:ext cx="4961736" cy="273853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Time Series Forecasting</a:t>
            </a:r>
            <a:br>
              <a:rPr lang="en-US" sz="3400" dirty="0"/>
            </a:br>
            <a:r>
              <a:rPr lang="en-US" sz="1600" dirty="0"/>
              <a:t>service</a:t>
            </a:r>
            <a:r>
              <a:rPr lang="en-US" sz="2000" b="0" dirty="0"/>
              <a:t> </a:t>
            </a:r>
            <a:r>
              <a:rPr lang="en-US" sz="1600" dirty="0"/>
              <a:t>with</a:t>
            </a:r>
            <a:r>
              <a:rPr lang="en-US" sz="2000" dirty="0"/>
              <a:t> Smart City Data </a:t>
            </a:r>
            <a:r>
              <a:rPr lang="en-US" sz="1600" dirty="0"/>
              <a:t>from the </a:t>
            </a:r>
            <a:br>
              <a:rPr lang="en-US" sz="1600" dirty="0"/>
            </a:br>
            <a:r>
              <a:rPr lang="en-US" sz="2000" dirty="0"/>
              <a:t>Greek Smart Cities Ecosystem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1D5C9-5A4A-A519-530E-01B12AB25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1903" y="4714076"/>
            <a:ext cx="4358208" cy="9337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 dirty="0"/>
              <a:t>Ioannis Tsampras, Tanya, Politi, Spyros </a:t>
            </a:r>
            <a:r>
              <a:rPr lang="en-US" sz="1500" dirty="0" err="1"/>
              <a:t>Denazis</a:t>
            </a:r>
            <a:r>
              <a:rPr lang="en-US" sz="1500" dirty="0"/>
              <a:t> </a:t>
            </a:r>
            <a:br>
              <a:rPr lang="en-US" sz="1500" dirty="0"/>
            </a:br>
            <a:r>
              <a:rPr lang="en-US" sz="1500" dirty="0"/>
              <a:t>University of Patras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37" y="5780876"/>
            <a:ext cx="51311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939306-2357-97D8-A9C7-5F9E691A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2" y="2807487"/>
            <a:ext cx="4487928" cy="19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D9C098-DD1E-8630-6B50-95E81EF2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71268-3423-03DC-4FD5-AFAD1B9E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BB3EC21-B629-A514-B503-1270119B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296" y="4768421"/>
            <a:ext cx="3676426" cy="1160231"/>
          </a:xfrm>
        </p:spPr>
        <p:txBody>
          <a:bodyPr anchor="b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patras</a:t>
            </a:r>
            <a:r>
              <a:rPr lang="en-US" dirty="0"/>
              <a:t> cluster sources and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EE7937-126C-036A-9B55-8A2B052B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114045"/>
            <a:ext cx="4209826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University of Patras</a:t>
            </a:r>
            <a:br>
              <a:rPr lang="en-US" sz="3400" dirty="0"/>
            </a:br>
            <a:r>
              <a:rPr lang="en-US" sz="3400" dirty="0"/>
              <a:t>Digital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87773-9449-8231-EEA8-BB3842AF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70" y="1473176"/>
            <a:ext cx="7334403" cy="39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1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1F43B-2DB0-364A-4F33-D273D5B6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0F94D6-E10C-0A54-F0B0-7440EBCD0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519B9-F20E-ABD5-A86C-13B3082A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CA514B-A3BE-4134-B462-2C2AA1BC8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" y="4460747"/>
            <a:ext cx="3676426" cy="1160231"/>
          </a:xfrm>
        </p:spPr>
        <p:txBody>
          <a:bodyPr anchor="b">
            <a:normAutofit/>
          </a:bodyPr>
          <a:lstStyle/>
          <a:p>
            <a:r>
              <a:rPr lang="en-US" dirty="0"/>
              <a:t>Clone the repository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5AE46F-CF7F-246A-C926-3715C2A85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600D0F-7111-542F-BE3A-257B0120B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114045"/>
            <a:ext cx="4209826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Let’s “Ping” Them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73CF3-4095-2C0A-3627-23BD3F737E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4173070" y="1473176"/>
            <a:ext cx="7334403" cy="3941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8E9EF-E49C-1C3D-F740-3A1B7B35183C}"/>
              </a:ext>
            </a:extLst>
          </p:cNvPr>
          <p:cNvSpPr txBox="1"/>
          <p:nvPr/>
        </p:nvSpPr>
        <p:spPr>
          <a:xfrm>
            <a:off x="145073" y="5539154"/>
            <a:ext cx="66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https://github.com/Skorpinakos/ISC2-2025-Patras-Tutorial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CACE1-E0B4-77EB-245A-C116255A1E82}"/>
              </a:ext>
            </a:extLst>
          </p:cNvPr>
          <p:cNvSpPr txBox="1"/>
          <p:nvPr/>
        </p:nvSpPr>
        <p:spPr>
          <a:xfrm>
            <a:off x="56064" y="3443928"/>
            <a:ext cx="3922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urls.txt file you will find 4 URLs for temporal and non temporal queries of AirQualityObserved and CrowdFlowObserved entities.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0FC136-E5EE-8412-C7F6-C0BB8FACD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99" y="978584"/>
            <a:ext cx="3289788" cy="21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9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E3B32-7350-6ADE-2493-6CCE7860E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DB4833-B9F0-F789-6C06-25CFCD6D0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C6F0F-27AF-E286-C0DA-582A6816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A2F265-9BB1-1345-1D12-9CBDBA15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CA89148-CA75-2924-DC81-5208AFCB8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114045"/>
            <a:ext cx="4209826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B4B7E-53C8-05F4-DF7E-5B54542F074E}"/>
              </a:ext>
            </a:extLst>
          </p:cNvPr>
          <p:cNvSpPr txBox="1"/>
          <p:nvPr/>
        </p:nvSpPr>
        <p:spPr>
          <a:xfrm>
            <a:off x="248105" y="1549028"/>
            <a:ext cx="83501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need Python 3 and: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You can use </a:t>
            </a:r>
            <a:r>
              <a:rPr lang="en-US" sz="3200" dirty="0">
                <a:highlight>
                  <a:srgbClr val="C0C0C0"/>
                </a:highlight>
              </a:rPr>
              <a:t>pip install –r requirements.txt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20C5C-720F-22F2-2441-FAB41202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32" y="585215"/>
            <a:ext cx="2362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2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D76D1-5692-D241-6364-34C3A19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E9AC071-4EB5-B8B2-B430-664A2F883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4D375-88D7-F011-6F6E-78CBE816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CF8962-45F2-2A59-B28D-5E7DB35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D57915-B4A7-FD33-B5D4-91A0A63E7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114045"/>
            <a:ext cx="5487296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Generating Fake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2BF74-3A19-E222-8E43-F1D56B05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94" y="1989589"/>
            <a:ext cx="5487297" cy="2107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51E14E-F1E8-5DD6-0344-54AE029814C7}"/>
              </a:ext>
            </a:extLst>
          </p:cNvPr>
          <p:cNvSpPr txBox="1"/>
          <p:nvPr/>
        </p:nvSpPr>
        <p:spPr>
          <a:xfrm>
            <a:off x="106680" y="881924"/>
            <a:ext cx="835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test the forecasting service, we will generate fake data for the request payload.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15F2B-75D7-6263-4D71-435CD8BB821C}"/>
              </a:ext>
            </a:extLst>
          </p:cNvPr>
          <p:cNvSpPr txBox="1"/>
          <p:nvPr/>
        </p:nvSpPr>
        <p:spPr>
          <a:xfrm>
            <a:off x="106678" y="2137437"/>
            <a:ext cx="6658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data should hide periodical patterns for the forecaster to detect and noise to test its reliability.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7BAE-069F-3313-CD0A-17949BAC8190}"/>
              </a:ext>
            </a:extLst>
          </p:cNvPr>
          <p:cNvSpPr txBox="1"/>
          <p:nvPr/>
        </p:nvSpPr>
        <p:spPr>
          <a:xfrm>
            <a:off x="9686760" y="1343906"/>
            <a:ext cx="2714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generator uses daily periods to create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DE221-BBBF-5BDC-10C6-F23C67E4E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" t="25940" r="54167" b="67569"/>
          <a:stretch>
            <a:fillRect/>
          </a:stretch>
        </p:blipFill>
        <p:spPr>
          <a:xfrm>
            <a:off x="10316095" y="1087650"/>
            <a:ext cx="1080654" cy="195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D6E7E-E377-B67D-3E88-5B537CC33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1" y="3707098"/>
            <a:ext cx="5852654" cy="24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1F0E4-BF32-2F5C-2468-82E56641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99DFAF-A8FD-9AC6-E22B-B17DE7719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CAA05-B736-9C9B-690C-7DFF711545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B61A03-CA5C-59CA-5795-6D4068573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DE73CE-E344-FC74-7171-CE23DBFC2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" y="114045"/>
            <a:ext cx="7083829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Forecasting from Fake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7C6DE-EB64-4701-02A5-FBBCE7EE2692}"/>
              </a:ext>
            </a:extLst>
          </p:cNvPr>
          <p:cNvSpPr txBox="1"/>
          <p:nvPr/>
        </p:nvSpPr>
        <p:spPr>
          <a:xfrm>
            <a:off x="106680" y="881924"/>
            <a:ext cx="83501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send the “NGSI-LD Temporal” formatted payload to the forecasting service and fetch the response. 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C3A2-39DB-B660-EF97-278131ADBD6B}"/>
              </a:ext>
            </a:extLst>
          </p:cNvPr>
          <p:cNvSpPr txBox="1"/>
          <p:nvPr/>
        </p:nvSpPr>
        <p:spPr>
          <a:xfrm>
            <a:off x="106677" y="2546523"/>
            <a:ext cx="6658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can select the resolution we want for our forecast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AB3A-3855-B963-73AB-B8376B01E938}"/>
              </a:ext>
            </a:extLst>
          </p:cNvPr>
          <p:cNvSpPr txBox="1"/>
          <p:nvPr/>
        </p:nvSpPr>
        <p:spPr>
          <a:xfrm>
            <a:off x="8609773" y="1360645"/>
            <a:ext cx="370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can select the resolution we want for the forecast, or the service will snap to a common sampling period close to the training data average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F8ABB-D4F5-F3B8-0C44-7FD6E246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" t="16964" r="17042" b="76297"/>
          <a:stretch>
            <a:fillRect/>
          </a:stretch>
        </p:blipFill>
        <p:spPr>
          <a:xfrm>
            <a:off x="9334913" y="1069920"/>
            <a:ext cx="1945175" cy="202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7034D-4D22-194B-C4B5-EAEC4D677A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306"/>
          <a:stretch>
            <a:fillRect/>
          </a:stretch>
        </p:blipFill>
        <p:spPr>
          <a:xfrm>
            <a:off x="7927310" y="2074558"/>
            <a:ext cx="4121990" cy="13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EDA131-7A65-51A7-9FD0-39D9A12C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" t="2103" r="1340" b="1049"/>
          <a:stretch>
            <a:fillRect/>
          </a:stretch>
        </p:blipFill>
        <p:spPr>
          <a:xfrm>
            <a:off x="249382" y="3683893"/>
            <a:ext cx="5940058" cy="2558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F444D-1B16-1BFC-5E3D-F054CC87D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138" y="3702383"/>
            <a:ext cx="4487928" cy="1937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44C9DE-F6F1-BC41-16FA-FDA17A466508}"/>
              </a:ext>
            </a:extLst>
          </p:cNvPr>
          <p:cNvSpPr txBox="1"/>
          <p:nvPr/>
        </p:nvSpPr>
        <p:spPr>
          <a:xfrm>
            <a:off x="6103843" y="4500344"/>
            <a:ext cx="30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30min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938F2-6650-9EF6-2D33-16B308FE26D0}"/>
              </a:ext>
            </a:extLst>
          </p:cNvPr>
          <p:cNvSpPr txBox="1"/>
          <p:nvPr/>
        </p:nvSpPr>
        <p:spPr>
          <a:xfrm>
            <a:off x="6913404" y="5284764"/>
            <a:ext cx="308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3h</a:t>
            </a:r>
          </a:p>
        </p:txBody>
      </p:sp>
    </p:spTree>
    <p:extLst>
      <p:ext uri="{BB962C8B-B14F-4D97-AF65-F5344CB8AC3E}">
        <p14:creationId xmlns:p14="http://schemas.microsoft.com/office/powerpoint/2010/main" val="267040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8AC1F-C54D-75CD-30E8-598B0563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863DB3-0FC1-015A-5504-D7B47A51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9568-3D39-15DF-5A2F-D22B3F1DD8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t="7729" b="2271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CBA77C-DC3A-2938-E32B-755C6151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3E96E7-B4A1-F880-35B7-CFFE781D6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" y="114045"/>
            <a:ext cx="7083829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Visualizing Real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3F66B-70BB-719B-41AC-8E12C9BC7B6C}"/>
              </a:ext>
            </a:extLst>
          </p:cNvPr>
          <p:cNvSpPr txBox="1"/>
          <p:nvPr/>
        </p:nvSpPr>
        <p:spPr>
          <a:xfrm>
            <a:off x="106680" y="881924"/>
            <a:ext cx="835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request one of the URLs and store the json response. </a:t>
            </a:r>
          </a:p>
          <a:p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BD68C-F659-3CBC-BDCA-AD8D73BE629D}"/>
              </a:ext>
            </a:extLst>
          </p:cNvPr>
          <p:cNvSpPr txBox="1"/>
          <p:nvPr/>
        </p:nvSpPr>
        <p:spPr>
          <a:xfrm>
            <a:off x="7992688" y="1411184"/>
            <a:ext cx="424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filter the results to accept only some of the entities for this tutorial and only attributes of numeric nature (although the forecaster can accept anything)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A3C1A-36A0-438D-6765-69B8C1FA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8" t="41614" r="53929" b="50973"/>
          <a:stretch>
            <a:fillRect/>
          </a:stretch>
        </p:blipFill>
        <p:spPr>
          <a:xfrm>
            <a:off x="9334914" y="1069920"/>
            <a:ext cx="1035214" cy="22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804AF-C3DC-981C-0F9E-B8B6FEEF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2" y="2727020"/>
            <a:ext cx="7504470" cy="3509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E7A145-EA12-ED8B-B097-F054A72B949A}"/>
              </a:ext>
            </a:extLst>
          </p:cNvPr>
          <p:cNvSpPr txBox="1"/>
          <p:nvPr/>
        </p:nvSpPr>
        <p:spPr>
          <a:xfrm>
            <a:off x="5605348" y="2175490"/>
            <a:ext cx="218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 Data from 3 AQ stations in Patras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31EA5C-2ED0-9614-1AAD-0C58325D7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75" y="4008967"/>
            <a:ext cx="4204509" cy="15830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6E3E1A-A117-9965-CB11-823CA96D0C6D}"/>
              </a:ext>
            </a:extLst>
          </p:cNvPr>
          <p:cNvSpPr txBox="1"/>
          <p:nvPr/>
        </p:nvSpPr>
        <p:spPr>
          <a:xfrm>
            <a:off x="8042637" y="5495692"/>
            <a:ext cx="371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 Data from restaurant occupancy and waiting line in Univ. of Patras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212897-D523-4E32-1F23-1CE60EAA3D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87"/>
          <a:stretch>
            <a:fillRect/>
          </a:stretch>
        </p:blipFill>
        <p:spPr>
          <a:xfrm>
            <a:off x="8042637" y="2158750"/>
            <a:ext cx="3955501" cy="14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8A186-D2DB-0892-2AB6-BAF0F9AA8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CE69854-7F07-7F0C-FAA1-1BD7EF97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857E2-F814-8A05-F469-BDD72E39F7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rcRect t="7729" b="2271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7A5BFC-F4DC-9B74-3AF7-BB000F3A3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7B72E1-BB7A-6086-57CA-3B7DA5AB5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" y="114045"/>
            <a:ext cx="7083829" cy="26129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Forecasting Real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79906-1CCC-1F03-F0B0-BD180A9939A3}"/>
              </a:ext>
            </a:extLst>
          </p:cNvPr>
          <p:cNvSpPr txBox="1"/>
          <p:nvPr/>
        </p:nvSpPr>
        <p:spPr>
          <a:xfrm>
            <a:off x="106680" y="881924"/>
            <a:ext cx="835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request one of the URLs and store the json response.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A39B5-F353-9B06-42D3-4B97E8052E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9" t="32937" r="17775" b="58756"/>
          <a:stretch>
            <a:fillRect/>
          </a:stretch>
        </p:blipFill>
        <p:spPr>
          <a:xfrm>
            <a:off x="9251813" y="185840"/>
            <a:ext cx="1911927" cy="250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5A2D43-10B2-2669-1C89-A398461CAC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56"/>
          <a:stretch>
            <a:fillRect/>
          </a:stretch>
        </p:blipFill>
        <p:spPr>
          <a:xfrm>
            <a:off x="8038409" y="1519114"/>
            <a:ext cx="3977640" cy="1631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1BE60-93C0-E074-F48D-DAEA6F7B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78" y="2382135"/>
            <a:ext cx="7894324" cy="3742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228F-E987-355D-31FB-F8DCFC8E59C3}"/>
              </a:ext>
            </a:extLst>
          </p:cNvPr>
          <p:cNvSpPr txBox="1"/>
          <p:nvPr/>
        </p:nvSpPr>
        <p:spPr>
          <a:xfrm>
            <a:off x="8909165" y="621754"/>
            <a:ext cx="3044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filter the results to accept only some of the entities for this tutorial and only attributes of numeric nature (although the forecaster can accept anything)</a:t>
            </a:r>
          </a:p>
        </p:txBody>
      </p:sp>
      <p:pic>
        <p:nvPicPr>
          <p:cNvPr id="3" name="timelapse">
            <a:hlinkClick r:id="" action="ppaction://media"/>
            <a:extLst>
              <a:ext uri="{FF2B5EF4-FFF2-40B4-BE49-F238E27FC236}">
                <a16:creationId xmlns:a16="http://schemas.microsoft.com/office/drawing/2014/main" id="{6A399AE8-C7E6-D3BE-50FE-DADD602AA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5354" y="3153509"/>
            <a:ext cx="1712955" cy="304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316</Words>
  <Application>Microsoft Office PowerPoint</Application>
  <PresentationFormat>Ευρεία οθόνη</PresentationFormat>
  <Paragraphs>33</Paragraphs>
  <Slides>8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1" baseType="lpstr">
      <vt:lpstr>Arial</vt:lpstr>
      <vt:lpstr>Grandview Display</vt:lpstr>
      <vt:lpstr>DashVTI</vt:lpstr>
      <vt:lpstr>Time Series Forecasting service with Smart City Data from the  Greek Smart Cities Ecosystem</vt:lpstr>
      <vt:lpstr>University of Patras Digital Infrastructure</vt:lpstr>
      <vt:lpstr>Let’s “Ping” Them !</vt:lpstr>
      <vt:lpstr>Requirements</vt:lpstr>
      <vt:lpstr>Generating Fake Data</vt:lpstr>
      <vt:lpstr>Forecasting from Fake Data</vt:lpstr>
      <vt:lpstr>Visualizing Real Data</vt:lpstr>
      <vt:lpstr>Forecasting Real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TSAMPRAS IOANNIS</dc:creator>
  <cp:lastModifiedBy>ΤΖΑΝΑΤΟΣ ΜΙΧΑΗΛ</cp:lastModifiedBy>
  <cp:revision>7</cp:revision>
  <dcterms:created xsi:type="dcterms:W3CDTF">2025-10-02T07:38:55Z</dcterms:created>
  <dcterms:modified xsi:type="dcterms:W3CDTF">2025-10-02T11:10:18Z</dcterms:modified>
</cp:coreProperties>
</file>